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31"/>
  </p:notesMasterIdLst>
  <p:handoutMasterIdLst>
    <p:handoutMasterId r:id="rId32"/>
  </p:handoutMasterIdLst>
  <p:sldIdLst>
    <p:sldId id="280" r:id="rId2"/>
    <p:sldId id="261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08" r:id="rId12"/>
    <p:sldId id="309" r:id="rId13"/>
    <p:sldId id="310" r:id="rId14"/>
    <p:sldId id="311" r:id="rId15"/>
    <p:sldId id="293" r:id="rId16"/>
    <p:sldId id="312" r:id="rId17"/>
    <p:sldId id="295" r:id="rId18"/>
    <p:sldId id="296" r:id="rId19"/>
    <p:sldId id="313" r:id="rId20"/>
    <p:sldId id="314" r:id="rId21"/>
    <p:sldId id="315" r:id="rId22"/>
    <p:sldId id="316" r:id="rId23"/>
    <p:sldId id="317" r:id="rId24"/>
    <p:sldId id="318" r:id="rId25"/>
    <p:sldId id="306" r:id="rId26"/>
    <p:sldId id="307" r:id="rId27"/>
    <p:sldId id="303" r:id="rId28"/>
    <p:sldId id="304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DCF"/>
    <a:srgbClr val="B799C4"/>
    <a:srgbClr val="A27CB7"/>
    <a:srgbClr val="FFD44B"/>
    <a:srgbClr val="222F63"/>
    <a:srgbClr val="0E2B41"/>
    <a:srgbClr val="032239"/>
    <a:srgbClr val="112F45"/>
    <a:srgbClr val="1331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7" autoAdjust="0"/>
    <p:restoredTop sz="94660"/>
  </p:normalViewPr>
  <p:slideViewPr>
    <p:cSldViewPr snapToGrid="0">
      <p:cViewPr>
        <p:scale>
          <a:sx n="100" d="100"/>
          <a:sy n="100" d="100"/>
        </p:scale>
        <p:origin x="89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491623897646084"/>
          <c:y val="1.113843096343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162938443758092"/>
          <c:y val="9.721065623337731E-2"/>
          <c:w val="0.39396585177554416"/>
          <c:h val="0.84431258120858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Identified  Needs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FFD4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7.4645571038975594E-2"/>
                  <c:y val="2.26515780393993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173858277247257E-2"/>
                  <c:y val="-9.468784547224984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1795022312566584E-2"/>
                  <c:y val="-3.93754497580022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6182886811436109E-2"/>
                  <c:y val="6.694284713205131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3.116512494089228E-2"/>
                  <c:y val="8.19834563603729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Cardiac OR &amp; CathLab: 47</c:v>
                </c:pt>
                <c:pt idx="1">
                  <c:v>Plastic OR: 19</c:v>
                </c:pt>
                <c:pt idx="2">
                  <c:v>EM: 11</c:v>
                </c:pt>
                <c:pt idx="3">
                  <c:v>MDRD: 8</c:v>
                </c:pt>
                <c:pt idx="4">
                  <c:v>Other: 14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147419076062042"/>
          <c:y val="0.14566480426838707"/>
          <c:w val="0.33707242073471916"/>
          <c:h val="0.79195778973185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1D323-4CB5-4278-AF2A-7B9C78C9984C}" type="datetimeFigureOut">
              <a:rPr lang="fa-IR" smtClean="0"/>
              <a:t>1439/02/11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11BE6E7-7EF7-4FC5-97E6-2F5980FEB10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27471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CDDC-77A4-409B-B4E2-05355CD475D4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5DA1-5487-4D31-9B67-2DA916E4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9F8-0001-474C-976E-0968CDB399C6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961E-E121-4542-A2A4-9696BF4A3BE4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82D1-6811-4F14-B9DF-9B4C51F3BF77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4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72D-728E-4A7A-9A50-EBAC11C36024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6901-5907-4ACC-ABD1-81EE82E021B3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46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D677-02FB-44C6-A4C8-5C519E984B35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8E11-2D3B-4B62-8C72-D96C8D459D58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D-82C7-4178-A892-B51E45060F27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Trebuchet MS (Headings)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B69-C0E7-470F-A91B-91D326FC5C78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7437" y="6342277"/>
            <a:ext cx="683339" cy="365125"/>
          </a:xfrm>
        </p:spPr>
        <p:txBody>
          <a:bodyPr/>
          <a:lstStyle>
            <a:lvl1pPr>
              <a:defRPr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41B872-52D6-4494-B842-2A6C959DF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9AF4-29C2-4A4E-B233-0398C6C885B6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D3-E1B8-4C0B-AB88-F7F6EC7B5F9C}" type="datetime1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A7D1-84AB-42B4-8163-CFC91F8F7581}" type="datetime1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833A-1056-48CE-92F4-4116C82CA375}" type="datetime1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20-5727-452A-A2C0-D259D24CC4A6}" type="datetime1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A165-7A50-44A3-96F3-98B0B458AE66}" type="datetime1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20-6FF4-4CE0-9A17-B356FC712217}" type="datetime1">
              <a:rPr lang="en-US" smtClean="0"/>
              <a:t>10/31/2017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0343-CAF4-4369-BBB5-D2C9973B4B6E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gif"/><Relationship Id="rId7" Type="http://schemas.microsoft.com/office/2007/relationships/hdphoto" Target="../media/hdphoto6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6.png"/><Relationship Id="rId5" Type="http://schemas.microsoft.com/office/2007/relationships/hdphoto" Target="../media/hdphoto5.wdp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www-ncbi-nlm-nih-gov.proxy3.library.mcgill.ca/pubmed/?term=Geographic+Variation+in+Cardiovascular+Procedure+Use+Among+Medicare+Fee-for-Service+vs+Medicare+Advantage+Beneficiaries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gif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0812" y="586408"/>
            <a:ext cx="432041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FINDING</a:t>
            </a:r>
            <a:endParaRPr lang="fa-IR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5217" y="2436000"/>
            <a:ext cx="53045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5553634" y="2166326"/>
            <a:ext cx="2422289" cy="1832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7632" y="3339832"/>
            <a:ext cx="2609882" cy="22329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Qingbo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Kohler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Chantelle Janeiro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Naghmeh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Bandari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8623" y="6121535"/>
            <a:ext cx="19976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November, 2017</a:t>
            </a:r>
            <a:endParaRPr lang="fa-I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8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645106" y="302649"/>
            <a:ext cx="5103320" cy="408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/>
              <a:t>Current Market </a:t>
            </a:r>
            <a:r>
              <a:rPr lang="en-US" sz="2000" b="1" dirty="0"/>
              <a:t>for cardiac assistive devices</a:t>
            </a:r>
            <a:endParaRPr lang="fa-IR" sz="2000" b="1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72829"/>
              </p:ext>
            </p:extLst>
          </p:nvPr>
        </p:nvGraphicFramePr>
        <p:xfrm>
          <a:off x="1132765" y="711351"/>
          <a:ext cx="8127999" cy="1112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US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Global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smtClean="0"/>
                        <a:t>770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smtClean="0"/>
                        <a:t> </a:t>
                      </a:r>
                      <a:r>
                        <a:rPr lang="en-US" sz="1800" dirty="0" smtClean="0"/>
                        <a:t>Million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1.4$ Billion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Market</a:t>
                      </a:r>
                      <a:r>
                        <a:rPr lang="en-US" sz="1800" baseline="0" dirty="0" smtClean="0"/>
                        <a:t> Value (2017)</a:t>
                      </a:r>
                      <a:endParaRPr lang="fa-I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10.9%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8.6%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CAGR (2010-2017)</a:t>
                      </a:r>
                      <a:endParaRPr lang="fa-IR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  <p:sp>
        <p:nvSpPr>
          <p:cNvPr id="22" name="Rectangle 21"/>
          <p:cNvSpPr/>
          <p:nvPr/>
        </p:nvSpPr>
        <p:spPr>
          <a:xfrm>
            <a:off x="1598925" y="2171357"/>
            <a:ext cx="7195688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 for battery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chargers for VAD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5338"/>
              </p:ext>
            </p:extLst>
          </p:nvPr>
        </p:nvGraphicFramePr>
        <p:xfrm>
          <a:off x="1187777" y="2526385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KRF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CFR 870.3670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151639" y="4424499"/>
            <a:ext cx="7860385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proposed need is subjected to the following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Lightweight, easy to carry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 need to backpack for reserve battery set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Firmware to track flows and battery charge with phone application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2: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232" y="3201224"/>
            <a:ext cx="1071164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Background: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Counting all surgical instruments before and at the end of surgery is an important process for every surgery.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Retained surgical instrument (RSI) could lead to severe problems to patients.</a:t>
            </a:r>
            <a:endParaRPr lang="en-US" altLang="zh-CN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present, the surgical instruments counting process generally is undertaken by human, thus, mistakes is inevitable.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Mistakes in instruments counts happened in 12.5% of surgeries.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Annals of Surgery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CF265A8-DAC4-4F64-94D4-F0D94D9CF3F4}"/>
              </a:ext>
            </a:extLst>
          </p:cNvPr>
          <p:cNvSpPr/>
          <p:nvPr/>
        </p:nvSpPr>
        <p:spPr>
          <a:xfrm>
            <a:off x="336062" y="940768"/>
            <a:ext cx="9175261" cy="165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reduce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tediousness of counting surgical instruments in every surgery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which will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increase the efficiency of medical procedures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lighten the workload of operating room staff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decrease surgical complications caused by human error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2</a:t>
            </a:r>
            <a:endParaRPr lang="fa-I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0C20C04-F471-43C1-A148-BEA3B82D368C}"/>
              </a:ext>
            </a:extLst>
          </p:cNvPr>
          <p:cNvSpPr/>
          <p:nvPr/>
        </p:nvSpPr>
        <p:spPr>
          <a:xfrm>
            <a:off x="625903" y="1057369"/>
            <a:ext cx="84626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Israel RFID (radio frequency identification) medical solution provider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Haldor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Advanced Technologies developed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ORLocate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based on passive RFID tags, it can monitor and track the surgical instruments before, during and at the end of the surgical procedure.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Penelope robot system designed by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Micheael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R.T can also count surgical instruments.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5C2F36-1DE4-4724-9D54-B950D187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209" y="0"/>
            <a:ext cx="2861567" cy="6222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848649F-4F51-43FD-87E1-B7651F4D1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08" y="3278938"/>
            <a:ext cx="3259583" cy="266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6A31C60-2E4B-4476-B49A-9EB62C00A4D8}"/>
              </a:ext>
            </a:extLst>
          </p:cNvPr>
          <p:cNvSpPr/>
          <p:nvPr/>
        </p:nvSpPr>
        <p:spPr>
          <a:xfrm>
            <a:off x="623697" y="3643684"/>
            <a:ext cx="43367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solutions are based on ceramic RFID tag.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change the manufacturing process of surgical instruments.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and the price is pretty high.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4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2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DDF0D5-75C7-413F-9679-EAF90AF68310}"/>
              </a:ext>
            </a:extLst>
          </p:cNvPr>
          <p:cNvSpPr/>
          <p:nvPr/>
        </p:nvSpPr>
        <p:spPr>
          <a:xfrm>
            <a:off x="443885" y="946995"/>
            <a:ext cx="9232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million surgical inpatient procedures were performed in the United States in 2009.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Health Statistics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cases in which surgical instruments are left behind during a procedure in the United States has been estimated at around 1500 cases per year, while approximately 88% of these cases occur in a situation where the surgical instruments counts were declared “correct”.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compensation costs associated with RSI are high. Costs vary from $37,041 to $ 2,350,000 per incident, with an average cost per case estimated at $95,000.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3DC5F0B-1EB4-4D45-94A2-96A8517DF3FB}"/>
              </a:ext>
            </a:extLst>
          </p:cNvPr>
          <p:cNvSpPr/>
          <p:nvPr/>
        </p:nvSpPr>
        <p:spPr>
          <a:xfrm>
            <a:off x="443885" y="946995"/>
            <a:ext cx="92327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million surgical inpatient procedures were performed in the United States in 2009.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Health Statistics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cases in which surgical instruments are left behind during a procedure in the United States has been estimated at around 1500 cases per year, while approximately 88% of these cases occur in a situation where the surgical instruments counts were declared “correct”.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compensation costs associated with RSI are high. Costs vary from $37,041 to $ 2,350,000 per incident, with an average cost per case estimated at $95,000.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accurate and efficient surgical counting approach would help to save these costs and benefit to both patients and hospitals.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08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2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LWH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CFR 880.2740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2260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not change the fabrication process of surgical instruments.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more accurate than these existing approaches.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easy to use.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low-cost.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9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5006" y="3266053"/>
            <a:ext cx="10755983" cy="255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C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C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231" y="793802"/>
            <a:ext cx="105916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better way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distinguish vessels that need to undergo bypass in pre-operative imaging for the coronary artery bypass graft (CABG) procedure, </a:t>
            </a:r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speed up diagnosis, and to increase the accuracy of medical professionals in emergency cases.</a:t>
            </a:r>
          </a:p>
        </p:txBody>
      </p:sp>
    </p:spTree>
    <p:extLst>
      <p:ext uri="{BB962C8B-B14F-4D97-AF65-F5344CB8AC3E}">
        <p14:creationId xmlns:p14="http://schemas.microsoft.com/office/powerpoint/2010/main" val="5905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2" name="Rectangle 1"/>
          <p:cNvSpPr/>
          <p:nvPr/>
        </p:nvSpPr>
        <p:spPr>
          <a:xfrm>
            <a:off x="183132" y="863996"/>
            <a:ext cx="10046718" cy="217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Coronary artery bypass is the usual treatment for relieving the symptoms of coronary artery disease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CABG is an open heart surgery where the person is placed in general anesthesia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blood circulation is managed by a heart-lung machine, which allows the surgeon to clamp the aorta, and use a vein taken in the leg to bridge the aorta coronary artery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dirty="0"/>
              <a:t>It is also possible to perform the same surgery with heart-beating procedure, to avoid the technical complications of the machine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3038029"/>
            <a:ext cx="3657600" cy="2828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40689" y="3398751"/>
            <a:ext cx="4996942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CA" sz="2000" dirty="0"/>
              <a:t>the diagnosis is not always easy to </a:t>
            </a:r>
            <a:r>
              <a:rPr lang="en-CA" sz="2000" dirty="0" smtClean="0"/>
              <a:t>emit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CA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CA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39828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27814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96840"/>
              </p:ext>
            </p:extLst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III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3743" y="2810435"/>
            <a:ext cx="10755983" cy="164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state: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lderly </a:t>
            </a:r>
            <a:r>
              <a:rPr lang="en-US" sz="2000" dirty="0"/>
              <a:t>population </a:t>
            </a:r>
            <a:r>
              <a:rPr lang="en-US" sz="2000" dirty="0" smtClean="0"/>
              <a:t>(80 years+) expected </a:t>
            </a:r>
            <a:r>
              <a:rPr lang="en-US" sz="2000" dirty="0"/>
              <a:t>to </a:t>
            </a:r>
            <a:r>
              <a:rPr lang="en-US" sz="2000" dirty="0" smtClean="0"/>
              <a:t>increase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 dirty="0" smtClean="0"/>
              <a:t>Prevalence in ~1 in 8 elderly aged 75 years+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338" y="1111087"/>
            <a:ext cx="924692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A way to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more accurately determine the size of a heart valve </a:t>
            </a:r>
            <a:r>
              <a:rPr lang="en-US" sz="2400" dirty="0">
                <a:latin typeface="Times New Roman"/>
                <a:cs typeface="Times New Roman"/>
              </a:rPr>
              <a:t>during transcatheter valve replacement, in order to increase the accuracy and efficiency of choosing the proper valve.</a:t>
            </a:r>
            <a:endParaRPr lang="en-CA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8044" y="2777394"/>
            <a:ext cx="284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1990 		2050              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63867" y="3265880"/>
            <a:ext cx="92209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6.9 M</a:t>
            </a:r>
            <a:endParaRPr lang="en-US" sz="2400" dirty="0"/>
          </a:p>
        </p:txBody>
      </p:sp>
      <p:sp>
        <p:nvSpPr>
          <p:cNvPr id="18" name="Right Arrow 17"/>
          <p:cNvSpPr/>
          <p:nvPr/>
        </p:nvSpPr>
        <p:spPr>
          <a:xfrm>
            <a:off x="7954717" y="3321707"/>
            <a:ext cx="823383" cy="390789"/>
          </a:xfrm>
          <a:prstGeom prst="rightArrow">
            <a:avLst>
              <a:gd name="adj1" fmla="val 35715"/>
              <a:gd name="adj2" fmla="val 50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18855" y="3278712"/>
            <a:ext cx="854771" cy="461665"/>
          </a:xfrm>
          <a:prstGeom prst="rect">
            <a:avLst/>
          </a:prstGeom>
          <a:ln>
            <a:solidFill>
              <a:srgbClr val="D02AC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25 M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65" y="4258073"/>
            <a:ext cx="4615121" cy="23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4499" y="330772"/>
            <a:ext cx="236051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272" y="1526511"/>
            <a:ext cx="4652492" cy="440120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Team Members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Observations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Need Identification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Need Screening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Top Five Need Statements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505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866" y="330465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Disease State 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56" y="879275"/>
            <a:ext cx="8596668" cy="61409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Valve </a:t>
            </a:r>
            <a:r>
              <a:rPr lang="en-US" dirty="0" smtClean="0"/>
              <a:t>disorders: 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800" dirty="0" smtClean="0"/>
              <a:t>stenosis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800" dirty="0" smtClean="0"/>
              <a:t>prolapse 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800" dirty="0" smtClean="0"/>
              <a:t>regurgitation</a:t>
            </a:r>
            <a:endParaRPr lang="en-CA" sz="1800" dirty="0" smtClean="0"/>
          </a:p>
          <a:p>
            <a:r>
              <a:rPr lang="en-CA" u="sng" dirty="0" smtClean="0"/>
              <a:t>Stenosis:</a:t>
            </a:r>
            <a:r>
              <a:rPr lang="en-CA" dirty="0" smtClean="0"/>
              <a:t> </a:t>
            </a:r>
            <a:r>
              <a:rPr lang="en-US" dirty="0"/>
              <a:t>valve is sufficiently narrowed or </a:t>
            </a:r>
            <a:r>
              <a:rPr lang="en-US" dirty="0" smtClean="0"/>
              <a:t>stiffened</a:t>
            </a:r>
            <a:r>
              <a:rPr lang="en-CA" dirty="0" smtClean="0"/>
              <a:t>.</a:t>
            </a:r>
          </a:p>
          <a:p>
            <a:r>
              <a:rPr lang="en-US" u="sng" dirty="0" smtClean="0"/>
              <a:t>Prolapse:</a:t>
            </a:r>
            <a:r>
              <a:rPr lang="en-US" dirty="0" smtClean="0"/>
              <a:t> leaflets </a:t>
            </a:r>
            <a:r>
              <a:rPr lang="en-US" dirty="0"/>
              <a:t>don’t close evenly and collapse backward into the chamber that they are supposed to be sealing </a:t>
            </a:r>
            <a:r>
              <a:rPr lang="en-US" dirty="0" smtClean="0"/>
              <a:t>off.</a:t>
            </a:r>
          </a:p>
          <a:p>
            <a:r>
              <a:rPr lang="en-US" u="sng" dirty="0" smtClean="0"/>
              <a:t>Regurgitation:</a:t>
            </a:r>
            <a:r>
              <a:rPr lang="en-US" dirty="0" smtClean="0"/>
              <a:t> </a:t>
            </a:r>
            <a:r>
              <a:rPr lang="en-US" dirty="0"/>
              <a:t>backflow of blood into the improper </a:t>
            </a:r>
            <a:r>
              <a:rPr lang="en-US" dirty="0" smtClean="0"/>
              <a:t>chamber.  </a:t>
            </a:r>
          </a:p>
          <a:p>
            <a:r>
              <a:rPr lang="en-US" dirty="0" smtClean="0"/>
              <a:t>Those at risk for valve disorders: 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blood pressure, </a:t>
            </a:r>
            <a:endParaRPr lang="en-US" dirty="0" smtClean="0"/>
          </a:p>
          <a:p>
            <a:pPr lvl="1"/>
            <a:r>
              <a:rPr lang="en-US" dirty="0" smtClean="0"/>
              <a:t>coronary </a:t>
            </a:r>
            <a:r>
              <a:rPr lang="en-US" dirty="0"/>
              <a:t>artery disease, </a:t>
            </a:r>
            <a:endParaRPr lang="en-US" dirty="0" smtClean="0"/>
          </a:p>
          <a:p>
            <a:pPr lvl="1"/>
            <a:r>
              <a:rPr lang="en-US" dirty="0" smtClean="0"/>
              <a:t>rheumatic </a:t>
            </a:r>
            <a:r>
              <a:rPr lang="en-US" dirty="0"/>
              <a:t>fever, </a:t>
            </a:r>
            <a:endParaRPr lang="en-US" dirty="0" smtClean="0"/>
          </a:p>
          <a:p>
            <a:pPr lvl="1"/>
            <a:r>
              <a:rPr lang="en-US" dirty="0" smtClean="0"/>
              <a:t>infective </a:t>
            </a:r>
            <a:r>
              <a:rPr lang="en-US" dirty="0"/>
              <a:t>endocarditis, </a:t>
            </a:r>
            <a:endParaRPr lang="en-US" dirty="0" smtClean="0"/>
          </a:p>
          <a:p>
            <a:pPr lvl="1"/>
            <a:r>
              <a:rPr lang="en-US" dirty="0" smtClean="0"/>
              <a:t>heart </a:t>
            </a:r>
            <a:r>
              <a:rPr lang="en-US" dirty="0"/>
              <a:t>attack or failure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arrhythmias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birth </a:t>
            </a:r>
            <a:r>
              <a:rPr lang="en-US" dirty="0"/>
              <a:t>defects, </a:t>
            </a:r>
            <a:endParaRPr lang="en-US" dirty="0" smtClean="0"/>
          </a:p>
          <a:p>
            <a:pPr lvl="1"/>
            <a:r>
              <a:rPr lang="en-US" dirty="0" err="1" smtClean="0"/>
              <a:t>mediastinal</a:t>
            </a:r>
            <a:r>
              <a:rPr lang="en-US" dirty="0" smtClean="0"/>
              <a:t> </a:t>
            </a:r>
            <a:r>
              <a:rPr lang="en-US" dirty="0"/>
              <a:t>(chest) radiation therapy for cancer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contentarea_1_maincontent_1_ucSingleImage_imgFull" descr="http://www.cardiosmart.org/~/media/Images/NewsEvents/2015/valve-disease.ashx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53" y="111654"/>
            <a:ext cx="3744021" cy="2485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130" y="116970"/>
            <a:ext cx="2936209" cy="16863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647" y="3428783"/>
            <a:ext cx="4286207" cy="32756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03189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9" y="2090804"/>
            <a:ext cx="4184035" cy="3880772"/>
          </a:xfrm>
        </p:spPr>
        <p:txBody>
          <a:bodyPr/>
          <a:lstStyle/>
          <a:p>
            <a:r>
              <a:rPr lang="en-US" dirty="0" smtClean="0"/>
              <a:t>Open-heart valve replacement surgery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stop heart beating 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heart/lung machine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several weeks recovery</a:t>
            </a:r>
            <a:endParaRPr lang="en-US" sz="180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35716" y="2090805"/>
            <a:ext cx="4184034" cy="3880773"/>
          </a:xfrm>
        </p:spPr>
        <p:txBody>
          <a:bodyPr/>
          <a:lstStyle/>
          <a:p>
            <a:r>
              <a:rPr lang="en-US" dirty="0" smtClean="0"/>
              <a:t>percutaneous coronary intervention (PCI)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transcatheter aortic valve implantation (TAVI)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low-risk patients may leave same day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51358" y="131008"/>
            <a:ext cx="4638860" cy="48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400" b="1" dirty="0"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400" b="1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6" name="Right Arrow 15"/>
          <p:cNvSpPr/>
          <p:nvPr/>
        </p:nvSpPr>
        <p:spPr>
          <a:xfrm rot="2814353">
            <a:off x="4312296" y="1046756"/>
            <a:ext cx="1618854" cy="8374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120332">
            <a:off x="2343436" y="989804"/>
            <a:ext cx="1618854" cy="8374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1631703" y="4144002"/>
            <a:ext cx="1030482" cy="83740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556" y="5122129"/>
            <a:ext cx="8047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vessel </a:t>
            </a:r>
            <a:r>
              <a:rPr lang="en-US" dirty="0"/>
              <a:t>measurements may vary based on the phase of the cardiac </a:t>
            </a:r>
            <a:r>
              <a:rPr lang="en-US" dirty="0" smtClean="0"/>
              <a:t>cycle.</a:t>
            </a:r>
          </a:p>
          <a:p>
            <a:pPr marL="742950" lvl="1" indent="-285750">
              <a:buFont typeface="Arial"/>
              <a:buChar char="•"/>
            </a:pPr>
            <a:r>
              <a:rPr lang="en-CA" dirty="0" smtClean="0"/>
              <a:t> improper valve sizing can </a:t>
            </a:r>
            <a:r>
              <a:rPr lang="en-US" dirty="0"/>
              <a:t>lead to perioperative or post-</a:t>
            </a:r>
            <a:r>
              <a:rPr lang="en-US" dirty="0" smtClean="0"/>
              <a:t>operative</a:t>
            </a:r>
          </a:p>
          <a:p>
            <a:pPr lvl="1"/>
            <a:r>
              <a:rPr lang="en-US" dirty="0" smtClean="0"/>
              <a:t>      complications such </a:t>
            </a:r>
            <a:r>
              <a:rPr lang="en-US" dirty="0"/>
              <a:t>as paravalvular aortic </a:t>
            </a:r>
            <a:r>
              <a:rPr lang="en-US" dirty="0" smtClean="0"/>
              <a:t>regurgitation. </a:t>
            </a:r>
            <a:endParaRPr lang="en-CA" dirty="0" smtClean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856" y="139568"/>
            <a:ext cx="2702198" cy="187020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766" y="2478236"/>
            <a:ext cx="2730667" cy="18204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0536" y="4773210"/>
            <a:ext cx="3745368" cy="18265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248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05682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765334" y="132067"/>
            <a:ext cx="35028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 smtClean="0"/>
              <a:t>Market and Competitors</a:t>
            </a:r>
            <a:endParaRPr lang="fa-IR" sz="2400" b="1" dirty="0"/>
          </a:p>
        </p:txBody>
      </p:sp>
      <p:pic>
        <p:nvPicPr>
          <p:cNvPr id="13" name="Picture 12" descr="oreValve Product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8"/>
          <a:stretch/>
        </p:blipFill>
        <p:spPr bwMode="auto">
          <a:xfrm>
            <a:off x="150831" y="1271299"/>
            <a:ext cx="2961278" cy="2650549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995" y="1254681"/>
            <a:ext cx="3061955" cy="280673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39557" y="4025912"/>
            <a:ext cx="2777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Self</a:t>
            </a:r>
            <a:r>
              <a:rPr lang="en-US" dirty="0"/>
              <a:t>-expandable </a:t>
            </a:r>
            <a:r>
              <a:rPr lang="en-US" dirty="0" smtClean="0"/>
              <a:t>Medtronic</a:t>
            </a:r>
          </a:p>
          <a:p>
            <a:r>
              <a:rPr lang="en-US" dirty="0" smtClean="0"/>
              <a:t> </a:t>
            </a:r>
            <a:r>
              <a:rPr lang="en-US" dirty="0" err="1"/>
              <a:t>CoreValve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80776" y="4136442"/>
            <a:ext cx="3378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Balloon</a:t>
            </a:r>
            <a:r>
              <a:rPr lang="en-US" dirty="0"/>
              <a:t>-expandable </a:t>
            </a:r>
            <a:r>
              <a:rPr lang="en-US" dirty="0" smtClean="0"/>
              <a:t>Edwards</a:t>
            </a:r>
          </a:p>
          <a:p>
            <a:r>
              <a:rPr lang="en-US" dirty="0" smtClean="0"/>
              <a:t> </a:t>
            </a:r>
            <a:r>
              <a:rPr lang="en-US" dirty="0"/>
              <a:t>SAPIEN XT valve</a:t>
            </a:r>
            <a:r>
              <a:rPr lang="en-CA" dirty="0"/>
              <a:t> </a:t>
            </a:r>
            <a:endParaRPr lang="en-CA" dirty="0" smtClean="0"/>
          </a:p>
          <a:p>
            <a:r>
              <a:rPr lang="en-CA" dirty="0" smtClean="0"/>
              <a:t>- Edwards </a:t>
            </a:r>
            <a:r>
              <a:rPr lang="en-CA" dirty="0" err="1" smtClean="0"/>
              <a:t>NovaFlex</a:t>
            </a:r>
            <a:r>
              <a:rPr lang="en-CA" dirty="0" smtClean="0"/>
              <a:t>+ catheter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250" y="1270064"/>
            <a:ext cx="2239576" cy="331298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7200" y="516400"/>
            <a:ext cx="1012619" cy="12014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391685" y="4591772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Nvision</a:t>
            </a:r>
            <a:r>
              <a:rPr lang="en-US" dirty="0"/>
              <a:t> VLE </a:t>
            </a:r>
            <a:r>
              <a:rPr lang="en-US" dirty="0" smtClean="0"/>
              <a:t>Imaging</a:t>
            </a:r>
          </a:p>
          <a:p>
            <a:pPr algn="ctr"/>
            <a:r>
              <a:rPr lang="en-US" dirty="0" smtClean="0"/>
              <a:t>System</a:t>
            </a:r>
          </a:p>
          <a:p>
            <a:r>
              <a:rPr lang="en-US" dirty="0" smtClean="0"/>
              <a:t> (</a:t>
            </a:r>
            <a:r>
              <a:rPr lang="en-US" dirty="0" err="1" smtClean="0"/>
              <a:t>NinePoint</a:t>
            </a:r>
            <a:r>
              <a:rPr lang="en-US" dirty="0" smtClean="0"/>
              <a:t> Medical)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r="17172" b="9397"/>
          <a:stretch/>
        </p:blipFill>
        <p:spPr>
          <a:xfrm>
            <a:off x="8991562" y="498424"/>
            <a:ext cx="3066115" cy="225312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391" y="2302866"/>
            <a:ext cx="3074304" cy="256804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8986322" y="4953523"/>
            <a:ext cx="302948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Tethered Capsule </a:t>
            </a:r>
            <a:r>
              <a:rPr lang="en-US" dirty="0" err="1" smtClean="0"/>
              <a:t>Endomicroscopy</a:t>
            </a:r>
            <a:endParaRPr lang="en-US" dirty="0" smtClean="0"/>
          </a:p>
          <a:p>
            <a:pPr algn="ctr"/>
            <a:r>
              <a:rPr lang="en-US" dirty="0" smtClean="0"/>
              <a:t> (Harvard Medical School)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9334" y="5680399"/>
            <a:ext cx="56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*CT Scanners: GE Healthcare, Philips, Siemens, Toshiba*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47716" y="972344"/>
          <a:ext cx="5486400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5486400" imgH="5245100" progId="Word.Document.12">
                  <p:embed/>
                </p:oleObj>
              </mc:Choice>
              <mc:Fallback>
                <p:oleObj name="Document" r:id="rId3" imgW="5486400" imgH="524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716" y="972344"/>
                        <a:ext cx="5486400" cy="524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65334" y="132067"/>
            <a:ext cx="35028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 smtClean="0"/>
              <a:t>Market and Competitors</a:t>
            </a:r>
            <a:endParaRPr lang="fa-IR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908" y="990930"/>
            <a:ext cx="5646803" cy="17417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321907" y="2763438"/>
            <a:ext cx="374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Matlock, D.D., et al. </a:t>
            </a:r>
            <a:r>
              <a:rPr lang="ro-RO" sz="1400" u="sng" dirty="0">
                <a:solidFill>
                  <a:srgbClr val="000000"/>
                </a:solidFill>
                <a:hlinkClick r:id="rId6" tooltip="JAMA."/>
              </a:rPr>
              <a:t>JAMA.</a:t>
            </a:r>
            <a:r>
              <a:rPr lang="ro-RO" sz="1400" u="sng" dirty="0">
                <a:solidFill>
                  <a:srgbClr val="000000"/>
                </a:solidFill>
              </a:rPr>
              <a:t> </a:t>
            </a:r>
            <a:r>
              <a:rPr lang="ro-RO" sz="1400" dirty="0" smtClean="0">
                <a:solidFill>
                  <a:srgbClr val="000000"/>
                </a:solidFill>
              </a:rPr>
              <a:t>2013; 310</a:t>
            </a:r>
            <a:r>
              <a:rPr lang="ro-RO" sz="1400" dirty="0">
                <a:solidFill>
                  <a:srgbClr val="000000"/>
                </a:solidFill>
              </a:rPr>
              <a:t>(2):155-62.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3111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140643" y="970962"/>
          <a:ext cx="8195683" cy="18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6901"/>
                <a:gridCol w="4158782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Percutaneous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transluminal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coronary angioplasty catheters 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Nvision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VLE Imaging System (</a:t>
                      </a:r>
                      <a:r>
                        <a:rPr lang="en-US" sz="18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NinePoint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Medical)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LOX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870.5100</a:t>
                      </a:r>
                      <a:r>
                        <a:rPr lang="en-CA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NQQ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 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 CFR 892.1560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48892" y="3236371"/>
            <a:ext cx="9420060" cy="2535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Have to be able to insert a diagnostic tool into a vessel that may be highly </a:t>
            </a:r>
            <a:r>
              <a:rPr lang="en-US" dirty="0" smtClean="0"/>
              <a:t>calcified. </a:t>
            </a:r>
            <a:endParaRPr lang="en-CA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Should be able to take a 360</a:t>
            </a:r>
            <a:r>
              <a:rPr lang="en-US" i="1" dirty="0"/>
              <a:t>°</a:t>
            </a:r>
            <a:r>
              <a:rPr lang="en-US" dirty="0"/>
              <a:t> image of the vessel and determine its diameter for sizing. </a:t>
            </a: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lvl="0"/>
            <a:r>
              <a:rPr lang="en-US" b="1" dirty="0" smtClean="0"/>
              <a:t>Key Opinion Leaders: </a:t>
            </a:r>
          </a:p>
          <a:p>
            <a:pPr lvl="0"/>
            <a:endParaRPr lang="en-CA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b="1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317">
            <a:off x="9142091" y="659636"/>
            <a:ext cx="2721979" cy="33488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5473" y="4459216"/>
            <a:ext cx="1253530" cy="17567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8750" y="4313897"/>
            <a:ext cx="1952686" cy="19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5: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F5461E6-F115-4CA8-967C-9716016F5211}"/>
              </a:ext>
            </a:extLst>
          </p:cNvPr>
          <p:cNvSpPr/>
          <p:nvPr/>
        </p:nvSpPr>
        <p:spPr>
          <a:xfrm>
            <a:off x="94268" y="953816"/>
            <a:ext cx="9898144" cy="1258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improve surgical instruments identification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 staff, students and residents during training surgeries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accelerate their acquaintance with new instruments/sets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F24F2DF-C946-4232-AEA8-B6604668F6A6}"/>
              </a:ext>
            </a:extLst>
          </p:cNvPr>
          <p:cNvSpPr/>
          <p:nvPr/>
        </p:nvSpPr>
        <p:spPr>
          <a:xfrm>
            <a:off x="110231" y="3201224"/>
            <a:ext cx="10120447" cy="350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Problem status: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the staff is complicated by different factors in the OR : machine noises, number of people in the room, misunderstanding or lack of knowledges, etc.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margin/hour of op. time = (hospital income generated by a surgical case) – (all variable costs of hospitalization and supply)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62USD/min in OR !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immersive training could be a key step to avoid misunderstanding problems, accelerate the formation and make it more efficient.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5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5</a:t>
            </a:r>
            <a:endParaRPr lang="fa-IR" dirty="0"/>
          </a:p>
        </p:txBody>
      </p:sp>
      <p:pic>
        <p:nvPicPr>
          <p:cNvPr id="1026" name="Picture 2" descr="Virtual Reality Could Keep You From Being a Surgical ...">
            <a:extLst>
              <a:ext uri="{FF2B5EF4-FFF2-40B4-BE49-F238E27FC236}">
                <a16:creationId xmlns:a16="http://schemas.microsoft.com/office/drawing/2014/main" xmlns="" id="{B1EC9FED-772F-46B2-A0AC-EE9353A5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22" y="3475997"/>
            <a:ext cx="3574915" cy="239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xmlns="" id="{D9E34A20-AB4C-4699-BB97-3B4B308788E6}"/>
              </a:ext>
            </a:extLst>
          </p:cNvPr>
          <p:cNvSpPr txBox="1"/>
          <p:nvPr/>
        </p:nvSpPr>
        <p:spPr>
          <a:xfrm>
            <a:off x="69911" y="970618"/>
            <a:ext cx="4996942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Longer formations for people in OR : surgeons, anesthetists, specialized nurses, …</a:t>
            </a: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Immersive training with virtual reality more and more present, especially for surgeons though. Otherwise, the offer for immersive training is quite limited for the rest of the staff.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A lot of people are quite unexperimented for their first experience in OR.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  <p:pic>
        <p:nvPicPr>
          <p:cNvPr id="1028" name="Picture 4" descr="Résultats de recherche d'images pour « ubisim »">
            <a:extLst>
              <a:ext uri="{FF2B5EF4-FFF2-40B4-BE49-F238E27FC236}">
                <a16:creationId xmlns:a16="http://schemas.microsoft.com/office/drawing/2014/main" xmlns="" id="{4C9DD23B-3F00-49B7-934D-190EE2D4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22" y="970618"/>
            <a:ext cx="4558966" cy="238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91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Market and 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1766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6739" y="1762779"/>
            <a:ext cx="41666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4776283" y="1449422"/>
            <a:ext cx="1877439" cy="1478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0474" y="4713402"/>
            <a:ext cx="523316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You…</a:t>
            </a:r>
            <a:endParaRPr lang="fa-IR" sz="7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094" y="280802"/>
            <a:ext cx="440377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113" y="988688"/>
            <a:ext cx="9243553" cy="55707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Naghmeh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Bandari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- PhD. Student of Mechanical engineering, Concordia University (2016-Now)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- Therapy </a:t>
            </a:r>
            <a:r>
              <a:rPr lang="en-US" altLang="en-US" dirty="0">
                <a:cs typeface="Times New Roman" panose="02020603050405020304" pitchFamily="18" charset="0"/>
              </a:rPr>
              <a:t>Development Specialist, </a:t>
            </a:r>
            <a:r>
              <a:rPr lang="en-US" altLang="en-US" dirty="0" err="1">
                <a:cs typeface="Times New Roman" panose="02020603050405020304" pitchFamily="18" charset="0"/>
              </a:rPr>
              <a:t>CoreValve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TAVI, Medtronic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lnc</a:t>
            </a:r>
            <a:r>
              <a:rPr lang="en-US" altLang="en-US" dirty="0" smtClean="0">
                <a:cs typeface="Times New Roman" panose="02020603050405020304" pitchFamily="18" charset="0"/>
              </a:rPr>
              <a:t>. (2010-2015)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- Commerce </a:t>
            </a:r>
            <a:r>
              <a:rPr lang="en-US" altLang="en-US" dirty="0">
                <a:cs typeface="Times New Roman" panose="02020603050405020304" pitchFamily="18" charset="0"/>
              </a:rPr>
              <a:t>and Regulatory Affairs </a:t>
            </a:r>
            <a:r>
              <a:rPr lang="en-US" altLang="en-US" dirty="0" smtClean="0">
                <a:cs typeface="Times New Roman" panose="02020603050405020304" pitchFamily="18" charset="0"/>
              </a:rPr>
              <a:t>Supervisor, </a:t>
            </a:r>
            <a:r>
              <a:rPr lang="en-US" altLang="en-US" dirty="0" err="1" smtClean="0">
                <a:cs typeface="Times New Roman" panose="02020603050405020304" pitchFamily="18" charset="0"/>
              </a:rPr>
              <a:t>Thoratec</a:t>
            </a:r>
            <a:r>
              <a:rPr lang="en-US" altLang="en-US" dirty="0" smtClean="0">
                <a:cs typeface="Times New Roman" panose="02020603050405020304" pitchFamily="18" charset="0"/>
              </a:rPr>
              <a:t> Corp. (2007-2010)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Chantelle Janeiro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- MSc., Year 1, McGill University, Department of Experimental Medicine (Present)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Times New Roman" panose="02020603050405020304" pitchFamily="18" charset="0"/>
              </a:rPr>
              <a:t>Supervisor: Dr. Lorenzo </a:t>
            </a:r>
            <a:r>
              <a:rPr lang="en-US" dirty="0" err="1">
                <a:cs typeface="Times New Roman" panose="02020603050405020304" pitchFamily="18" charset="0"/>
              </a:rPr>
              <a:t>Ferri</a:t>
            </a:r>
            <a:r>
              <a:rPr lang="en-US" dirty="0">
                <a:cs typeface="Times New Roman" panose="02020603050405020304" pitchFamily="18" charset="0"/>
              </a:rPr>
              <a:t>; Research: Gastric Adenocarcinoma Peritoneal Metastasis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</a:t>
            </a:r>
            <a:r>
              <a:rPr lang="en-US" altLang="en-US" dirty="0" err="1">
                <a:cs typeface="Times New Roman" panose="02020603050405020304" pitchFamily="18" charset="0"/>
              </a:rPr>
              <a:t>BMSc</a:t>
            </a:r>
            <a:r>
              <a:rPr lang="en-US" altLang="en-US" dirty="0">
                <a:cs typeface="Times New Roman" panose="02020603050405020304" pitchFamily="18" charset="0"/>
              </a:rPr>
              <a:t>., University of Western Ontario (2012-2017), Microbiology and Immunology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Arthur Kohler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dirty="0" smtClean="0">
                <a:cs typeface="Times New Roman" panose="02020603050405020304" pitchFamily="18" charset="0"/>
              </a:rPr>
              <a:t>- Master </a:t>
            </a:r>
            <a:r>
              <a:rPr lang="en-US" dirty="0">
                <a:cs typeface="Times New Roman" panose="02020603050405020304" pitchFamily="18" charset="0"/>
              </a:rPr>
              <a:t>Student in Engineering, with a concentration in Healthcare , ÉTS  (2016-Now)</a:t>
            </a:r>
          </a:p>
          <a:p>
            <a:pPr lvl="1"/>
            <a:r>
              <a:rPr lang="en-US" dirty="0" smtClean="0">
                <a:cs typeface="Times New Roman" panose="02020603050405020304" pitchFamily="18" charset="0"/>
              </a:rPr>
              <a:t>- Student </a:t>
            </a:r>
            <a:r>
              <a:rPr lang="en-US" dirty="0">
                <a:cs typeface="Times New Roman" panose="02020603050405020304" pitchFamily="18" charset="0"/>
              </a:rPr>
              <a:t>in Biomedical Engineering, University of Technology of </a:t>
            </a:r>
            <a:r>
              <a:rPr lang="en-US" dirty="0" err="1">
                <a:cs typeface="Times New Roman" panose="02020603050405020304" pitchFamily="18" charset="0"/>
              </a:rPr>
              <a:t>Compiègne</a:t>
            </a:r>
            <a:r>
              <a:rPr lang="en-US" dirty="0">
                <a:cs typeface="Times New Roman" panose="02020603050405020304" pitchFamily="18" charset="0"/>
              </a:rPr>
              <a:t>, France (2014-Now)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Qingbo</a:t>
            </a: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Kang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altLang="zh-CN" sz="2000" dirty="0" smtClean="0">
                <a:solidFill>
                  <a:prstClr val="black"/>
                </a:solidFill>
              </a:rPr>
              <a:t>-  </a:t>
            </a:r>
            <a:r>
              <a:rPr lang="en-US" altLang="zh-CN" dirty="0" smtClean="0">
                <a:cs typeface="Times New Roman" panose="02020603050405020304" pitchFamily="18" charset="0"/>
              </a:rPr>
              <a:t>Master Student of Computer Science, Concordia University (2017-Now)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a-IR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r="5641"/>
          <a:stretch/>
        </p:blipFill>
        <p:spPr>
          <a:xfrm>
            <a:off x="8819118" y="685296"/>
            <a:ext cx="1112363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15FE3F9A-0F10-4289-95F5-7CE21803F8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1" b="4256"/>
          <a:stretch/>
        </p:blipFill>
        <p:spPr>
          <a:xfrm>
            <a:off x="9128187" y="3729793"/>
            <a:ext cx="1158813" cy="1449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945" t="2192" r="7416" b="935"/>
          <a:stretch/>
        </p:blipFill>
        <p:spPr>
          <a:xfrm>
            <a:off x="9718493" y="2151432"/>
            <a:ext cx="1173720" cy="146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9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274966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689" y="1366137"/>
            <a:ext cx="9593652" cy="42165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28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 Visits</a:t>
            </a:r>
          </a:p>
          <a:p>
            <a:endParaRPr lang="en-US" sz="2400" dirty="0" smtClean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Two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general </a:t>
            </a:r>
            <a:r>
              <a:rPr lang="en-US" sz="2400" dirty="0" smtClean="0">
                <a:cs typeface="Times New Roman" panose="02020603050405020304" pitchFamily="18" charset="0"/>
              </a:rPr>
              <a:t>visits, Glen Hospital, with Dr. Galli</a:t>
            </a:r>
          </a:p>
          <a:p>
            <a:pPr lvl="1"/>
            <a:endParaRPr lang="en-US" sz="2400" dirty="0" smtClean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One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/>
              <a:t>Coronary </a:t>
            </a:r>
            <a:r>
              <a:rPr lang="en-US" sz="2400" dirty="0" smtClean="0"/>
              <a:t>Artery Bypass Grafting (</a:t>
            </a:r>
            <a:r>
              <a:rPr lang="en-US" sz="2400" dirty="0" smtClean="0">
                <a:cs typeface="Times New Roman" panose="02020603050405020304" pitchFamily="18" charset="0"/>
              </a:rPr>
              <a:t>CABG), Glen Hospital, with </a:t>
            </a:r>
          </a:p>
          <a:p>
            <a:pPr lvl="2"/>
            <a:r>
              <a:rPr lang="en-US" sz="2400" dirty="0" smtClean="0">
                <a:cs typeface="Times New Roman" panose="02020603050405020304" pitchFamily="18" charset="0"/>
              </a:rPr>
              <a:t>Dr. </a:t>
            </a:r>
            <a:r>
              <a:rPr lang="en-US" sz="2400" dirty="0" err="1" smtClean="0">
                <a:cs typeface="Times New Roman" panose="02020603050405020304" pitchFamily="18" charset="0"/>
              </a:rPr>
              <a:t>Lachapelle</a:t>
            </a:r>
            <a:r>
              <a:rPr lang="en-US" sz="2400" dirty="0" smtClean="0">
                <a:cs typeface="Times New Roman" panose="02020603050405020304" pitchFamily="18" charset="0"/>
              </a:rPr>
              <a:t>, Dr. </a:t>
            </a:r>
            <a:r>
              <a:rPr lang="en-US" sz="2400" dirty="0" err="1" smtClean="0">
                <a:cs typeface="Times New Roman" panose="02020603050405020304" pitchFamily="18" charset="0"/>
              </a:rPr>
              <a:t>Cecere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pPr lvl="2"/>
            <a:endParaRPr lang="en-US" sz="2400" dirty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Two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cs typeface="Times New Roman" panose="02020603050405020304" pitchFamily="18" charset="0"/>
              </a:rPr>
              <a:t>Transcatheter</a:t>
            </a:r>
            <a:r>
              <a:rPr lang="en-US" sz="2400" dirty="0" smtClean="0">
                <a:cs typeface="Times New Roman" panose="02020603050405020304" pitchFamily="18" charset="0"/>
              </a:rPr>
              <a:t> Aortic Valve Implantation (TAVI), Glen Hospital</a:t>
            </a:r>
          </a:p>
          <a:p>
            <a:pPr lvl="2"/>
            <a:r>
              <a:rPr lang="en-US" sz="2400" dirty="0" smtClean="0">
                <a:cs typeface="Times New Roman" panose="02020603050405020304" pitchFamily="18" charset="0"/>
              </a:rPr>
              <a:t>With Dr. </a:t>
            </a:r>
            <a:r>
              <a:rPr lang="en-US" sz="2400" dirty="0" err="1" smtClean="0">
                <a:cs typeface="Times New Roman" panose="02020603050405020304" pitchFamily="18" charset="0"/>
              </a:rPr>
              <a:t>Lachapelle</a:t>
            </a:r>
            <a:r>
              <a:rPr lang="en-US" sz="2400" dirty="0" smtClean="0">
                <a:cs typeface="Times New Roman" panose="02020603050405020304" pitchFamily="18" charset="0"/>
              </a:rPr>
              <a:t>, Dr. Piazza 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endParaRPr lang="en-US" sz="2400" dirty="0" smtClean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a-IR" sz="24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1375" y="245930"/>
            <a:ext cx="41890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872" y="1012222"/>
            <a:ext cx="514326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Total number of identified needs: 99 </a:t>
            </a:r>
            <a:endParaRPr lang="fa-IR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682437027"/>
              </p:ext>
            </p:extLst>
          </p:nvPr>
        </p:nvGraphicFramePr>
        <p:xfrm>
          <a:off x="123872" y="1661970"/>
          <a:ext cx="10434149" cy="456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1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240" y="123382"/>
            <a:ext cx="347723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Screening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8" y="922909"/>
            <a:ext cx="8988923" cy="528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>
            <a:off x="8482529" y="2064471"/>
            <a:ext cx="1707846" cy="457200"/>
          </a:xfrm>
          <a:prstGeom prst="rightArrow">
            <a:avLst/>
          </a:prstGeom>
          <a:solidFill>
            <a:srgbClr val="B799C4"/>
          </a:solidFill>
          <a:ln>
            <a:solidFill>
              <a:srgbClr val="B79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ight Arrow 15"/>
          <p:cNvSpPr/>
          <p:nvPr/>
        </p:nvSpPr>
        <p:spPr>
          <a:xfrm>
            <a:off x="8896645" y="5732562"/>
            <a:ext cx="1707846" cy="509047"/>
          </a:xfrm>
          <a:prstGeom prst="rightArrow">
            <a:avLst/>
          </a:prstGeom>
          <a:solidFill>
            <a:srgbClr val="A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Oval 17"/>
          <p:cNvSpPr/>
          <p:nvPr/>
        </p:nvSpPr>
        <p:spPr>
          <a:xfrm>
            <a:off x="10455325" y="320512"/>
            <a:ext cx="1005840" cy="10058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523905" y="1834456"/>
            <a:ext cx="822960" cy="8229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683925" y="566563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5</a:t>
            </a:r>
            <a:endParaRPr lang="fa-IR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26850" y="-31722"/>
            <a:ext cx="23969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Number of </a:t>
            </a:r>
            <a:r>
              <a:rPr lang="en-US" dirty="0" smtClean="0">
                <a:solidFill>
                  <a:schemeClr val="bg1"/>
                </a:solidFill>
              </a:rPr>
              <a:t>Needs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268" y="953816"/>
            <a:ext cx="9898144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overcome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lack of wireless charging for medical devices that require an external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power source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such as ventricle assist device,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patients with congestive heart failure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improve convenience, maintenance, portability and quality of life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231" y="3201224"/>
            <a:ext cx="10755983" cy="317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failure (HF) is a condition that the heart's pumping power is lower than healthy level. Consequently, the heart is not capable of pumping demanded oxygen and nutrients to the body.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26 million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5.7 million people in the US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expected that by 2030 more than 8 million people will have this condition, with 46 % increase in prevalence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460" y="972255"/>
            <a:ext cx="10873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Heart failure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could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be treated by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Ventricle Assist Device (VAD), a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small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implantable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device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that act to compensate the pumping function of the heart and assist in circulating blood throughout the body. </a:t>
            </a:r>
            <a:endParaRPr lang="en-US" sz="2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VADs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systems consist pump, system controller, power source, power leads, batteries and battery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clips</a:t>
            </a:r>
            <a:endParaRPr lang="fa-IR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26715" y="2224723"/>
            <a:ext cx="6173983" cy="3988604"/>
            <a:chOff x="4930792" y="2027233"/>
            <a:chExt cx="6598314" cy="41955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792" y="2027233"/>
              <a:ext cx="6598314" cy="41955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5005633" y="208971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08682" y="211799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9598" y="2149019"/>
            <a:ext cx="4996942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VADs must always have power, either from batteries or electricity from the wall </a:t>
            </a:r>
            <a:r>
              <a:rPr lang="en-US" sz="2000" dirty="0" smtClean="0"/>
              <a:t>outlet</a:t>
            </a:r>
          </a:p>
          <a:p>
            <a:pPr>
              <a:buClr>
                <a:srgbClr val="C00000"/>
              </a:buClr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A power module or AC adaptor is used when the patient is not active, like when he is watching TV. It must be used when he is </a:t>
            </a:r>
            <a:r>
              <a:rPr lang="en-US" sz="2000" dirty="0" smtClean="0"/>
              <a:t>sleeping</a:t>
            </a:r>
          </a:p>
          <a:p>
            <a:pPr>
              <a:buClr>
                <a:srgbClr val="C00000"/>
              </a:buClr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/>
              <a:t>Batteries </a:t>
            </a:r>
            <a:r>
              <a:rPr lang="en-US" sz="2000" dirty="0"/>
              <a:t>should be exchanged when their charge falls below 25% </a:t>
            </a:r>
            <a:r>
              <a:rPr lang="en-US" sz="2000" dirty="0" smtClean="0"/>
              <a:t>capacity</a:t>
            </a:r>
          </a:p>
          <a:p>
            <a:pPr>
              <a:buClr>
                <a:srgbClr val="C00000"/>
              </a:buClr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/>
              <a:t>Fully </a:t>
            </a:r>
            <a:r>
              <a:rPr lang="en-US" sz="2000" dirty="0"/>
              <a:t>charged batteries should always be </a:t>
            </a:r>
            <a:r>
              <a:rPr lang="en-US" sz="2000" dirty="0" smtClean="0"/>
              <a:t>available or carried by backup bag 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  <p:sp>
        <p:nvSpPr>
          <p:cNvPr id="18" name="Rectangle 17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233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"/>
          <a:stretch/>
        </p:blipFill>
        <p:spPr>
          <a:xfrm>
            <a:off x="772522" y="360882"/>
            <a:ext cx="8739447" cy="585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343790" y="32175"/>
            <a:ext cx="1596912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23838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103149"/>
      </a:accent1>
      <a:accent2>
        <a:srgbClr val="19496D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ustom 1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2566</TotalTime>
  <Words>1835</Words>
  <Application>Microsoft Office PowerPoint</Application>
  <PresentationFormat>Widescreen</PresentationFormat>
  <Paragraphs>327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Arial Rounded MT Bold</vt:lpstr>
      <vt:lpstr>Bell MT</vt:lpstr>
      <vt:lpstr>Calibri</vt:lpstr>
      <vt:lpstr>Tahoma</vt:lpstr>
      <vt:lpstr>Times New Roman</vt:lpstr>
      <vt:lpstr>Trebuchet MS (Headings)</vt:lpstr>
      <vt:lpstr>Wingdings</vt:lpstr>
      <vt:lpstr>Wingdings 3</vt:lpstr>
      <vt:lpstr>Facet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Disease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Asal_Bandari</dc:creator>
  <cp:lastModifiedBy>Asal_Bandari</cp:lastModifiedBy>
  <cp:revision>187</cp:revision>
  <dcterms:created xsi:type="dcterms:W3CDTF">2017-01-09T18:49:05Z</dcterms:created>
  <dcterms:modified xsi:type="dcterms:W3CDTF">2017-10-31T20:39:01Z</dcterms:modified>
</cp:coreProperties>
</file>